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944100" cy="7658100"/>
  <p:notesSz cx="9944100" cy="7658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8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5807" y="2374011"/>
            <a:ext cx="8452485" cy="1608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91615" y="4288536"/>
            <a:ext cx="6960870" cy="1914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bg1"/>
                </a:solidFill>
                <a:latin typeface="Montserrat-SemiBold"/>
                <a:cs typeface="Montserrat-SemiBold"/>
              </a:defRPr>
            </a:lvl1pPr>
          </a:lstStyle>
          <a:p>
            <a:pPr marL="254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944100" cy="7658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438492"/>
            <a:ext cx="4887595" cy="2505075"/>
          </a:xfrm>
          <a:custGeom>
            <a:avLst/>
            <a:gdLst/>
            <a:ahLst/>
            <a:cxnLst/>
            <a:rect l="l" t="t" r="r" b="b"/>
            <a:pathLst>
              <a:path w="4887595" h="2505075">
                <a:moveTo>
                  <a:pt x="0" y="2504706"/>
                </a:moveTo>
                <a:lnTo>
                  <a:pt x="4887468" y="2504706"/>
                </a:lnTo>
                <a:lnTo>
                  <a:pt x="4887468" y="0"/>
                </a:lnTo>
                <a:lnTo>
                  <a:pt x="0" y="0"/>
                </a:lnTo>
                <a:lnTo>
                  <a:pt x="0" y="2504706"/>
                </a:lnTo>
                <a:close/>
              </a:path>
            </a:pathLst>
          </a:custGeom>
          <a:solidFill>
            <a:srgbClr val="215E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96036"/>
            <a:ext cx="4749800" cy="2505075"/>
          </a:xfrm>
          <a:custGeom>
            <a:avLst/>
            <a:gdLst/>
            <a:ahLst/>
            <a:cxnLst/>
            <a:rect l="l" t="t" r="r" b="b"/>
            <a:pathLst>
              <a:path w="4749800" h="2505075">
                <a:moveTo>
                  <a:pt x="0" y="2504694"/>
                </a:moveTo>
                <a:lnTo>
                  <a:pt x="4749457" y="2504694"/>
                </a:lnTo>
                <a:lnTo>
                  <a:pt x="4749457" y="0"/>
                </a:lnTo>
                <a:lnTo>
                  <a:pt x="0" y="0"/>
                </a:lnTo>
                <a:lnTo>
                  <a:pt x="0" y="25046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15E9E"/>
                </a:solidFill>
                <a:latin typeface="Montserrat-Black"/>
                <a:cs typeface="Montserrat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bg1"/>
                </a:solidFill>
                <a:latin typeface="Montserrat-SemiBold"/>
                <a:cs typeface="Montserrat-SemiBold"/>
              </a:defRPr>
            </a:lvl1pPr>
          </a:lstStyle>
          <a:p>
            <a:pPr marL="254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15E9E"/>
                </a:solidFill>
                <a:latin typeface="Montserrat-Black"/>
                <a:cs typeface="Montserrat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7205" y="1761363"/>
            <a:ext cx="4325683" cy="50543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21211" y="1761363"/>
            <a:ext cx="4325683" cy="50543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bg1"/>
                </a:solidFill>
                <a:latin typeface="Montserrat-SemiBold"/>
                <a:cs typeface="Montserrat-SemiBold"/>
              </a:defRPr>
            </a:lvl1pPr>
          </a:lstStyle>
          <a:p>
            <a:pPr marL="254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15E9E"/>
                </a:solidFill>
                <a:latin typeface="Montserrat-Black"/>
                <a:cs typeface="Montserrat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bg1"/>
                </a:solidFill>
                <a:latin typeface="Montserrat-SemiBold"/>
                <a:cs typeface="Montserrat-SemiBold"/>
              </a:defRPr>
            </a:lvl1pPr>
          </a:lstStyle>
          <a:p>
            <a:pPr marL="254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bg1"/>
                </a:solidFill>
                <a:latin typeface="Montserrat-SemiBold"/>
                <a:cs typeface="Montserrat-SemiBold"/>
              </a:defRPr>
            </a:lvl1pPr>
          </a:lstStyle>
          <a:p>
            <a:pPr marL="254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7056881"/>
            <a:ext cx="9944100" cy="475615"/>
          </a:xfrm>
          <a:custGeom>
            <a:avLst/>
            <a:gdLst/>
            <a:ahLst/>
            <a:cxnLst/>
            <a:rect l="l" t="t" r="r" b="b"/>
            <a:pathLst>
              <a:path w="9944100" h="475615">
                <a:moveTo>
                  <a:pt x="0" y="475488"/>
                </a:moveTo>
                <a:lnTo>
                  <a:pt x="9944100" y="475488"/>
                </a:lnTo>
                <a:lnTo>
                  <a:pt x="9944100" y="0"/>
                </a:lnTo>
                <a:lnTo>
                  <a:pt x="0" y="0"/>
                </a:lnTo>
                <a:lnTo>
                  <a:pt x="0" y="475488"/>
                </a:lnTo>
                <a:close/>
              </a:path>
            </a:pathLst>
          </a:custGeom>
          <a:solidFill>
            <a:srgbClr val="215E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7532369"/>
            <a:ext cx="9944100" cy="125730"/>
          </a:xfrm>
          <a:custGeom>
            <a:avLst/>
            <a:gdLst/>
            <a:ahLst/>
            <a:cxnLst/>
            <a:rect l="l" t="t" r="r" b="b"/>
            <a:pathLst>
              <a:path w="9944100" h="125729">
                <a:moveTo>
                  <a:pt x="0" y="125729"/>
                </a:moveTo>
                <a:lnTo>
                  <a:pt x="9944100" y="125729"/>
                </a:lnTo>
                <a:lnTo>
                  <a:pt x="9944100" y="0"/>
                </a:lnTo>
                <a:lnTo>
                  <a:pt x="0" y="0"/>
                </a:lnTo>
                <a:lnTo>
                  <a:pt x="0" y="125729"/>
                </a:lnTo>
                <a:close/>
              </a:path>
            </a:pathLst>
          </a:custGeom>
          <a:solidFill>
            <a:srgbClr val="212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790091"/>
            <a:ext cx="9055100" cy="1181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15E9E"/>
                </a:solidFill>
                <a:latin typeface="Montserrat-Black"/>
                <a:cs typeface="Montserrat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7205" y="1761363"/>
            <a:ext cx="8949690" cy="50543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80994" y="7122033"/>
            <a:ext cx="3182112" cy="382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7205" y="7122033"/>
            <a:ext cx="2287143" cy="382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16373" y="7217751"/>
            <a:ext cx="111760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1" i="0">
                <a:solidFill>
                  <a:schemeClr val="bg1"/>
                </a:solidFill>
                <a:latin typeface="Montserrat-SemiBold"/>
                <a:cs typeface="Montserrat-SemiBold"/>
              </a:defRPr>
            </a:lvl1pPr>
          </a:lstStyle>
          <a:p>
            <a:pPr marL="254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2741"/>
            <a:ext cx="14293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B1B3B6"/>
                </a:solidFill>
                <a:latin typeface="OpenSans-Light"/>
                <a:cs typeface="OpenSans-Light"/>
              </a:rPr>
              <a:t>SMB </a:t>
            </a:r>
            <a:r>
              <a:rPr sz="1400" spc="-5" dirty="0">
                <a:solidFill>
                  <a:srgbClr val="B1B3B6"/>
                </a:solidFill>
                <a:latin typeface="OpenSans-Light"/>
                <a:cs typeface="OpenSans-Light"/>
              </a:rPr>
              <a:t>CASE</a:t>
            </a:r>
            <a:r>
              <a:rPr sz="1400" spc="-95" dirty="0">
                <a:solidFill>
                  <a:srgbClr val="B1B3B6"/>
                </a:solidFill>
                <a:latin typeface="OpenSans-Light"/>
                <a:cs typeface="OpenSans-Light"/>
              </a:rPr>
              <a:t> </a:t>
            </a:r>
            <a:r>
              <a:rPr sz="1400" dirty="0">
                <a:solidFill>
                  <a:srgbClr val="B1B3B6"/>
                </a:solidFill>
                <a:latin typeface="OpenSans-Light"/>
                <a:cs typeface="OpenSans-Light"/>
              </a:rPr>
              <a:t>STUDY</a:t>
            </a:r>
            <a:endParaRPr sz="1400">
              <a:latin typeface="OpenSans-Light"/>
              <a:cs typeface="OpenSans-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790091"/>
            <a:ext cx="4070350" cy="1181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550"/>
              </a:lnSpc>
              <a:spcBef>
                <a:spcPts val="100"/>
              </a:spcBef>
            </a:pPr>
            <a:r>
              <a:rPr dirty="0"/>
              <a:t>BMW</a:t>
            </a:r>
            <a:r>
              <a:rPr spc="-100" dirty="0"/>
              <a:t> </a:t>
            </a:r>
            <a:r>
              <a:rPr spc="-20" dirty="0"/>
              <a:t>of</a:t>
            </a:r>
          </a:p>
          <a:p>
            <a:pPr marL="12700">
              <a:lnSpc>
                <a:spcPts val="4550"/>
              </a:lnSpc>
            </a:pPr>
            <a:r>
              <a:rPr dirty="0"/>
              <a:t>San</a:t>
            </a:r>
            <a:r>
              <a:rPr spc="-95" dirty="0"/>
              <a:t> </a:t>
            </a:r>
            <a:r>
              <a:rPr spc="-10" dirty="0"/>
              <a:t>Francisco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1978199"/>
            <a:ext cx="3841750" cy="53340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300" spc="-20" dirty="0">
                <a:solidFill>
                  <a:srgbClr val="25408F"/>
                </a:solidFill>
                <a:latin typeface="Montserrat-Light"/>
                <a:cs typeface="Montserrat-Light"/>
              </a:rPr>
              <a:t>How </a:t>
            </a:r>
            <a:r>
              <a:rPr sz="1300" spc="-10" dirty="0">
                <a:solidFill>
                  <a:srgbClr val="25408F"/>
                </a:solidFill>
                <a:latin typeface="Montserrat-Light"/>
                <a:cs typeface="Montserrat-Light"/>
              </a:rPr>
              <a:t>One </a:t>
            </a:r>
            <a:r>
              <a:rPr sz="1300" spc="-20" dirty="0">
                <a:solidFill>
                  <a:srgbClr val="25408F"/>
                </a:solidFill>
                <a:latin typeface="Montserrat-Light"/>
                <a:cs typeface="Montserrat-Light"/>
              </a:rPr>
              <a:t>Wrong </a:t>
            </a:r>
            <a:r>
              <a:rPr sz="1300" spc="-15" dirty="0">
                <a:solidFill>
                  <a:srgbClr val="25408F"/>
                </a:solidFill>
                <a:latin typeface="Montserrat-Light"/>
                <a:cs typeface="Montserrat-Light"/>
              </a:rPr>
              <a:t>Business</a:t>
            </a:r>
            <a:r>
              <a:rPr sz="1300" spc="-140" dirty="0">
                <a:solidFill>
                  <a:srgbClr val="25408F"/>
                </a:solidFill>
                <a:latin typeface="Montserrat-Light"/>
                <a:cs typeface="Montserrat-Light"/>
              </a:rPr>
              <a:t> </a:t>
            </a:r>
            <a:r>
              <a:rPr sz="1300" spc="-15" dirty="0">
                <a:solidFill>
                  <a:srgbClr val="25408F"/>
                </a:solidFill>
                <a:latin typeface="Montserrat-Light"/>
                <a:cs typeface="Montserrat-Light"/>
              </a:rPr>
              <a:t>Listing</a:t>
            </a:r>
            <a:endParaRPr sz="1300" dirty="0">
              <a:latin typeface="Montserrat-Light"/>
              <a:cs typeface="Montserrat-Light"/>
            </a:endParaRPr>
          </a:p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sz="1300" spc="-10" dirty="0">
                <a:solidFill>
                  <a:srgbClr val="25408F"/>
                </a:solidFill>
                <a:latin typeface="Montserrat-Light"/>
                <a:cs typeface="Montserrat-Light"/>
              </a:rPr>
              <a:t>Can </a:t>
            </a:r>
            <a:r>
              <a:rPr sz="1300" spc="-15" dirty="0">
                <a:solidFill>
                  <a:srgbClr val="25408F"/>
                </a:solidFill>
                <a:latin typeface="Montserrat-Light"/>
                <a:cs typeface="Montserrat-Light"/>
              </a:rPr>
              <a:t>Mean Erroneous Listings </a:t>
            </a:r>
            <a:r>
              <a:rPr sz="1300" spc="-20" dirty="0">
                <a:solidFill>
                  <a:srgbClr val="25408F"/>
                </a:solidFill>
                <a:latin typeface="Montserrat-Light"/>
                <a:cs typeface="Montserrat-Light"/>
              </a:rPr>
              <a:t>Across </a:t>
            </a:r>
            <a:r>
              <a:rPr sz="1300" spc="-10" dirty="0">
                <a:solidFill>
                  <a:srgbClr val="25408F"/>
                </a:solidFill>
                <a:latin typeface="Montserrat-Light"/>
                <a:cs typeface="Montserrat-Light"/>
              </a:rPr>
              <a:t>the</a:t>
            </a:r>
            <a:r>
              <a:rPr sz="1300" spc="-140" dirty="0">
                <a:solidFill>
                  <a:srgbClr val="25408F"/>
                </a:solidFill>
                <a:latin typeface="Montserrat-Light"/>
                <a:cs typeface="Montserrat-Light"/>
              </a:rPr>
              <a:t> </a:t>
            </a:r>
            <a:r>
              <a:rPr sz="1300" spc="-40" dirty="0">
                <a:solidFill>
                  <a:srgbClr val="25408F"/>
                </a:solidFill>
                <a:latin typeface="Montserrat-Light"/>
                <a:cs typeface="Montserrat-Light"/>
              </a:rPr>
              <a:t>Web</a:t>
            </a:r>
            <a:endParaRPr sz="1300" dirty="0">
              <a:latin typeface="Montserrat-Light"/>
              <a:cs typeface="Montserrat-Ligh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23837" y="6682409"/>
            <a:ext cx="2455545" cy="814069"/>
          </a:xfrm>
          <a:custGeom>
            <a:avLst/>
            <a:gdLst/>
            <a:ahLst/>
            <a:cxnLst/>
            <a:rect l="l" t="t" r="r" b="b"/>
            <a:pathLst>
              <a:path w="2455545" h="814070">
                <a:moveTo>
                  <a:pt x="0" y="0"/>
                </a:moveTo>
                <a:lnTo>
                  <a:pt x="2455163" y="0"/>
                </a:lnTo>
                <a:lnTo>
                  <a:pt x="2455163" y="813816"/>
                </a:lnTo>
                <a:lnTo>
                  <a:pt x="0" y="8138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12864" y="6671436"/>
            <a:ext cx="676655" cy="6766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923837" y="6713598"/>
            <a:ext cx="2455545" cy="541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2950">
              <a:lnSpc>
                <a:spcPts val="203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Gotham-Book"/>
                <a:cs typeface="Gotham-Book"/>
              </a:rPr>
              <a:t>BMW</a:t>
            </a:r>
            <a:r>
              <a:rPr sz="1800" spc="-100" dirty="0">
                <a:solidFill>
                  <a:srgbClr val="FFFFFF"/>
                </a:solidFill>
                <a:latin typeface="Gotham-Book"/>
                <a:cs typeface="Gotham-Book"/>
              </a:rPr>
              <a:t> </a:t>
            </a:r>
            <a:r>
              <a:rPr sz="1800" dirty="0">
                <a:solidFill>
                  <a:srgbClr val="FFFFFF"/>
                </a:solidFill>
                <a:latin typeface="Gotham-Book"/>
                <a:cs typeface="Gotham-Book"/>
              </a:rPr>
              <a:t>of</a:t>
            </a:r>
            <a:endParaRPr sz="1800">
              <a:latin typeface="Gotham-Book"/>
              <a:cs typeface="Gotham-Book"/>
            </a:endParaRPr>
          </a:p>
          <a:p>
            <a:pPr marL="742950">
              <a:lnSpc>
                <a:spcPts val="2030"/>
              </a:lnSpc>
            </a:pPr>
            <a:r>
              <a:rPr sz="1800" dirty="0">
                <a:solidFill>
                  <a:srgbClr val="FFFFFF"/>
                </a:solidFill>
                <a:latin typeface="Gotham-Book"/>
                <a:cs typeface="Gotham-Book"/>
              </a:rPr>
              <a:t>San</a:t>
            </a:r>
            <a:r>
              <a:rPr sz="1800" spc="-85" dirty="0">
                <a:solidFill>
                  <a:srgbClr val="FFFFFF"/>
                </a:solidFill>
                <a:latin typeface="Gotham-Book"/>
                <a:cs typeface="Gotham-Book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otham-Book"/>
                <a:cs typeface="Gotham-Book"/>
              </a:rPr>
              <a:t>Francisco</a:t>
            </a:r>
            <a:endParaRPr sz="1800">
              <a:latin typeface="Gotham-Book"/>
              <a:cs typeface="Gotham-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6467983"/>
            <a:ext cx="3641090" cy="880110"/>
          </a:xfrm>
          <a:custGeom>
            <a:avLst/>
            <a:gdLst/>
            <a:ahLst/>
            <a:cxnLst/>
            <a:rect l="l" t="t" r="r" b="b"/>
            <a:pathLst>
              <a:path w="3641090" h="880109">
                <a:moveTo>
                  <a:pt x="0" y="880109"/>
                </a:moveTo>
                <a:lnTo>
                  <a:pt x="3640734" y="880109"/>
                </a:lnTo>
                <a:lnTo>
                  <a:pt x="3640734" y="0"/>
                </a:lnTo>
                <a:lnTo>
                  <a:pt x="0" y="0"/>
                </a:lnTo>
                <a:lnTo>
                  <a:pt x="0" y="880109"/>
                </a:lnTo>
                <a:close/>
              </a:path>
            </a:pathLst>
          </a:custGeom>
          <a:solidFill>
            <a:srgbClr val="215E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387985"/>
            <a:ext cx="3524250" cy="836294"/>
          </a:xfrm>
          <a:custGeom>
            <a:avLst/>
            <a:gdLst/>
            <a:ahLst/>
            <a:cxnLst/>
            <a:rect l="l" t="t" r="r" b="b"/>
            <a:pathLst>
              <a:path w="3524250" h="836295">
                <a:moveTo>
                  <a:pt x="0" y="835939"/>
                </a:moveTo>
                <a:lnTo>
                  <a:pt x="3524250" y="835939"/>
                </a:lnTo>
                <a:lnTo>
                  <a:pt x="3524250" y="0"/>
                </a:lnTo>
                <a:lnTo>
                  <a:pt x="0" y="0"/>
                </a:lnTo>
                <a:lnTo>
                  <a:pt x="0" y="8359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Picture 10" descr="A picture containing logo&#10;&#10;Description automatically generated">
            <a:extLst>
              <a:ext uri="{FF2B5EF4-FFF2-40B4-BE49-F238E27FC236}">
                <a16:creationId xmlns:a16="http://schemas.microsoft.com/office/drawing/2014/main" id="{7AC0BA2D-E22B-4782-8274-3731445B7D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050" y="365176"/>
            <a:ext cx="1168149" cy="11681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97136"/>
            <a:ext cx="376555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215E9E"/>
                </a:solidFill>
                <a:latin typeface="Montserrat-Black"/>
                <a:cs typeface="Montserrat-Black"/>
              </a:rPr>
              <a:t>Case Study: BMW </a:t>
            </a:r>
            <a:r>
              <a:rPr sz="1400" b="1" spc="-10" dirty="0">
                <a:solidFill>
                  <a:srgbClr val="215E9E"/>
                </a:solidFill>
                <a:latin typeface="Montserrat-Black"/>
                <a:cs typeface="Montserrat-Black"/>
              </a:rPr>
              <a:t>of </a:t>
            </a:r>
            <a:r>
              <a:rPr sz="1400" b="1" dirty="0">
                <a:solidFill>
                  <a:srgbClr val="215E9E"/>
                </a:solidFill>
                <a:latin typeface="Montserrat-Black"/>
                <a:cs typeface="Montserrat-Black"/>
              </a:rPr>
              <a:t>San</a:t>
            </a:r>
            <a:r>
              <a:rPr sz="1400" b="1" spc="-70" dirty="0">
                <a:solidFill>
                  <a:srgbClr val="215E9E"/>
                </a:solidFill>
                <a:latin typeface="Montserrat-Black"/>
                <a:cs typeface="Montserrat-Black"/>
              </a:rPr>
              <a:t> </a:t>
            </a:r>
            <a:r>
              <a:rPr sz="1400" b="1" spc="-5" dirty="0">
                <a:solidFill>
                  <a:srgbClr val="215E9E"/>
                </a:solidFill>
                <a:latin typeface="Montserrat-Black"/>
                <a:cs typeface="Montserrat-Black"/>
              </a:rPr>
              <a:t>Francisco</a:t>
            </a:r>
            <a:endParaRPr sz="1400" dirty="0">
              <a:latin typeface="Montserrat-Black"/>
              <a:cs typeface="Montserrat-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98564" y="2196845"/>
            <a:ext cx="2505455" cy="4354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11550" y="1793831"/>
            <a:ext cx="2805430" cy="75120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00" b="1" dirty="0">
                <a:solidFill>
                  <a:srgbClr val="215E9E"/>
                </a:solidFill>
                <a:latin typeface="Montserrat"/>
                <a:cs typeface="Montserrat"/>
              </a:rPr>
              <a:t>BMW </a:t>
            </a:r>
            <a:r>
              <a:rPr sz="1000" b="1" spc="-5" dirty="0">
                <a:solidFill>
                  <a:srgbClr val="215E9E"/>
                </a:solidFill>
                <a:latin typeface="Montserrat"/>
                <a:cs typeface="Montserrat"/>
              </a:rPr>
              <a:t>of </a:t>
            </a:r>
            <a:r>
              <a:rPr sz="1000" b="1" dirty="0">
                <a:solidFill>
                  <a:srgbClr val="215E9E"/>
                </a:solidFill>
                <a:latin typeface="Montserrat"/>
                <a:cs typeface="Montserrat"/>
              </a:rPr>
              <a:t>San </a:t>
            </a:r>
            <a:r>
              <a:rPr sz="1000" b="1" spc="-5" dirty="0">
                <a:solidFill>
                  <a:srgbClr val="215E9E"/>
                </a:solidFill>
                <a:latin typeface="Montserrat"/>
                <a:cs typeface="Montserrat"/>
              </a:rPr>
              <a:t>Francisco’s </a:t>
            </a:r>
            <a:r>
              <a:rPr sz="1000" b="1" dirty="0">
                <a:solidFill>
                  <a:srgbClr val="215E9E"/>
                </a:solidFill>
                <a:latin typeface="Montserrat"/>
                <a:cs typeface="Montserrat"/>
              </a:rPr>
              <a:t>online</a:t>
            </a:r>
            <a:r>
              <a:rPr sz="1000" b="1" spc="-70" dirty="0">
                <a:solidFill>
                  <a:srgbClr val="215E9E"/>
                </a:solidFill>
                <a:latin typeface="Montserrat"/>
                <a:cs typeface="Montserrat"/>
              </a:rPr>
              <a:t> </a:t>
            </a:r>
            <a:r>
              <a:rPr sz="1000" b="1" dirty="0">
                <a:solidFill>
                  <a:srgbClr val="215E9E"/>
                </a:solidFill>
                <a:latin typeface="Montserrat"/>
                <a:cs typeface="Montserrat"/>
              </a:rPr>
              <a:t>visibility</a:t>
            </a:r>
            <a:endParaRPr sz="1000">
              <a:latin typeface="Montserrat"/>
              <a:cs typeface="Montserrat"/>
            </a:endParaRPr>
          </a:p>
          <a:p>
            <a:pPr marL="12700" marR="5080">
              <a:lnSpc>
                <a:spcPts val="1400"/>
              </a:lnSpc>
              <a:spcBef>
                <a:spcPts val="75"/>
              </a:spcBef>
            </a:pP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The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store owner entered their correct information  online.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This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is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the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same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information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that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was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found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on 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many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listing sites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and</a:t>
            </a:r>
            <a:r>
              <a:rPr sz="900" spc="-16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directories.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11550" y="2633724"/>
            <a:ext cx="2914650" cy="73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9600"/>
              </a:lnSpc>
              <a:spcBef>
                <a:spcPts val="100"/>
              </a:spcBef>
            </a:pP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Despite</a:t>
            </a:r>
            <a:r>
              <a:rPr sz="900" spc="-4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a</a:t>
            </a:r>
            <a:r>
              <a:rPr sz="900" spc="-4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fairly</a:t>
            </a:r>
            <a:r>
              <a:rPr sz="900" spc="-4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high</a:t>
            </a:r>
            <a:r>
              <a:rPr sz="900" spc="-4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presence</a:t>
            </a:r>
            <a:r>
              <a:rPr sz="900" spc="-4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score,</a:t>
            </a:r>
            <a:r>
              <a:rPr sz="900" spc="-4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many</a:t>
            </a:r>
            <a:r>
              <a:rPr sz="900" spc="-4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sites</a:t>
            </a:r>
            <a:r>
              <a:rPr sz="900" spc="-4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reported 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the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wrong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address.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From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search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engines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to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review</a:t>
            </a:r>
            <a:endParaRPr sz="900">
              <a:latin typeface="Open Sans"/>
              <a:cs typeface="Open Sans"/>
            </a:endParaRPr>
          </a:p>
          <a:p>
            <a:pPr marL="12700" marR="301625">
              <a:lnSpc>
                <a:spcPct val="129600"/>
              </a:lnSpc>
            </a:pP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sites, directories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to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social sites, BMW’s address</a:t>
            </a:r>
            <a:r>
              <a:rPr sz="900" spc="-15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was  consistently coming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up</a:t>
            </a:r>
            <a:r>
              <a:rPr sz="900" spc="-14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incorrect.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1793831"/>
            <a:ext cx="2886075" cy="110680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00" b="1" spc="-5" dirty="0">
                <a:solidFill>
                  <a:srgbClr val="215E9E"/>
                </a:solidFill>
                <a:latin typeface="Montserrat"/>
                <a:cs typeface="Montserrat"/>
              </a:rPr>
              <a:t>Background</a:t>
            </a:r>
            <a:endParaRPr sz="1000">
              <a:latin typeface="Montserrat"/>
              <a:cs typeface="Montserrat"/>
            </a:endParaRPr>
          </a:p>
          <a:p>
            <a:pPr marL="12700" marR="5080">
              <a:lnSpc>
                <a:spcPts val="1400"/>
              </a:lnSpc>
              <a:spcBef>
                <a:spcPts val="75"/>
              </a:spcBef>
            </a:pP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We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ran an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online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reputation report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on BMW of San 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Francisco, and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noticed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that they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had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the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wrong 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address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listed on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many sites across the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web. Sites like 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Facebook, Yellowpages and Foursquare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were leading 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customers to an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incorrect</a:t>
            </a:r>
            <a:r>
              <a:rPr sz="900" spc="-7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address.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3046474"/>
            <a:ext cx="2821305" cy="159639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900" b="1" dirty="0">
                <a:solidFill>
                  <a:srgbClr val="215E9E"/>
                </a:solidFill>
                <a:latin typeface="Montserrat"/>
                <a:cs typeface="Montserrat"/>
              </a:rPr>
              <a:t>Where do listings </a:t>
            </a:r>
            <a:r>
              <a:rPr sz="900" b="1" spc="-5" dirty="0">
                <a:solidFill>
                  <a:srgbClr val="215E9E"/>
                </a:solidFill>
                <a:latin typeface="Montserrat"/>
                <a:cs typeface="Montserrat"/>
              </a:rPr>
              <a:t>come</a:t>
            </a:r>
            <a:r>
              <a:rPr sz="900" b="1" spc="-95" dirty="0">
                <a:solidFill>
                  <a:srgbClr val="215E9E"/>
                </a:solidFill>
                <a:latin typeface="Montserrat"/>
                <a:cs typeface="Montserrat"/>
              </a:rPr>
              <a:t> </a:t>
            </a:r>
            <a:r>
              <a:rPr sz="900" b="1" dirty="0">
                <a:solidFill>
                  <a:srgbClr val="215E9E"/>
                </a:solidFill>
                <a:latin typeface="Montserrat"/>
                <a:cs typeface="Montserrat"/>
              </a:rPr>
              <a:t>from?</a:t>
            </a:r>
            <a:endParaRPr sz="900">
              <a:latin typeface="Montserrat"/>
              <a:cs typeface="Montserrat"/>
            </a:endParaRPr>
          </a:p>
          <a:p>
            <a:pPr marL="12700" marR="5080">
              <a:lnSpc>
                <a:spcPct val="129600"/>
              </a:lnSpc>
            </a:pP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Google and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other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search engines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get business listing  information from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many sources,</a:t>
            </a:r>
            <a:r>
              <a:rPr sz="900" spc="-9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including:</a:t>
            </a:r>
            <a:endParaRPr sz="900">
              <a:latin typeface="Open Sans"/>
              <a:cs typeface="Open Sans"/>
            </a:endParaRPr>
          </a:p>
          <a:p>
            <a:pPr marL="199390" indent="-72390">
              <a:lnSpc>
                <a:spcPct val="100000"/>
              </a:lnSpc>
              <a:spcBef>
                <a:spcPts val="550"/>
              </a:spcBef>
              <a:buChar char="•"/>
              <a:tabLst>
                <a:tab pos="200025" algn="l"/>
              </a:tabLst>
            </a:pP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business owners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enter their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own</a:t>
            </a:r>
            <a:r>
              <a:rPr sz="900" spc="-8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information</a:t>
            </a:r>
            <a:endParaRPr sz="900">
              <a:latin typeface="Open Sans"/>
              <a:cs typeface="Open Sans"/>
            </a:endParaRPr>
          </a:p>
          <a:p>
            <a:pPr marL="199390" indent="-72390">
              <a:lnSpc>
                <a:spcPct val="100000"/>
              </a:lnSpc>
              <a:spcBef>
                <a:spcPts val="550"/>
              </a:spcBef>
              <a:buChar char="•"/>
              <a:tabLst>
                <a:tab pos="200025" algn="l"/>
              </a:tabLst>
            </a:pP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government</a:t>
            </a:r>
            <a:r>
              <a:rPr sz="900" spc="-10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sources</a:t>
            </a:r>
            <a:endParaRPr sz="900">
              <a:latin typeface="Open Sans"/>
              <a:cs typeface="Open Sans"/>
            </a:endParaRPr>
          </a:p>
          <a:p>
            <a:pPr marL="199390" indent="-72390">
              <a:lnSpc>
                <a:spcPct val="100000"/>
              </a:lnSpc>
              <a:spcBef>
                <a:spcPts val="550"/>
              </a:spcBef>
              <a:buChar char="•"/>
              <a:tabLst>
                <a:tab pos="200025" algn="l"/>
              </a:tabLst>
            </a:pP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user-generated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content</a:t>
            </a:r>
            <a:r>
              <a:rPr sz="900" spc="-9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(UGC)</a:t>
            </a:r>
            <a:endParaRPr sz="900">
              <a:latin typeface="Open Sans"/>
              <a:cs typeface="Open Sans"/>
            </a:endParaRPr>
          </a:p>
          <a:p>
            <a:pPr marL="199390" indent="-72390">
              <a:lnSpc>
                <a:spcPct val="100000"/>
              </a:lnSpc>
              <a:spcBef>
                <a:spcPts val="550"/>
              </a:spcBef>
              <a:buChar char="•"/>
              <a:tabLst>
                <a:tab pos="200025" algn="l"/>
              </a:tabLst>
            </a:pP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Google sources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(MapMaker,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Places,</a:t>
            </a:r>
            <a:r>
              <a:rPr sz="900" spc="-7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etc)</a:t>
            </a:r>
            <a:endParaRPr sz="900">
              <a:latin typeface="Open Sans"/>
              <a:cs typeface="Open Sans"/>
            </a:endParaRPr>
          </a:p>
          <a:p>
            <a:pPr marL="199390" indent="-72390">
              <a:lnSpc>
                <a:spcPct val="100000"/>
              </a:lnSpc>
              <a:spcBef>
                <a:spcPts val="550"/>
              </a:spcBef>
              <a:buChar char="•"/>
              <a:tabLst>
                <a:tab pos="200025" algn="l"/>
              </a:tabLst>
            </a:pP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data</a:t>
            </a:r>
            <a:r>
              <a:rPr sz="900" spc="-10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providers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4731764"/>
            <a:ext cx="2892425" cy="144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9600"/>
              </a:lnSpc>
              <a:spcBef>
                <a:spcPts val="100"/>
              </a:spcBef>
            </a:pP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This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information is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all compiled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in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Google’s server  cluster, and can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be verified by a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Google employee.  The most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importantly weighted information in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the</a:t>
            </a:r>
            <a:r>
              <a:rPr sz="900" spc="-8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US, 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however,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comes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from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the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four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major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data</a:t>
            </a:r>
            <a:r>
              <a:rPr sz="900" spc="-7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providers</a:t>
            </a:r>
            <a:endParaRPr sz="900">
              <a:latin typeface="Open Sans"/>
              <a:cs typeface="Open Sans"/>
            </a:endParaRPr>
          </a:p>
          <a:p>
            <a:pPr marL="12700" marR="56515">
              <a:lnSpc>
                <a:spcPct val="129600"/>
              </a:lnSpc>
            </a:pP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— Neustar/Localeze, Infogroup, Acxiom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and Factual.  These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providers disseminate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their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listing</a:t>
            </a:r>
            <a:r>
              <a:rPr sz="900" spc="-8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information 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to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over 300 listings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sites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—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Yelp,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yp.com, judy’s book 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and many</a:t>
            </a:r>
            <a:r>
              <a:rPr sz="900" spc="-9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others.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24122" y="3623195"/>
            <a:ext cx="4224020" cy="2611120"/>
          </a:xfrm>
          <a:custGeom>
            <a:avLst/>
            <a:gdLst/>
            <a:ahLst/>
            <a:cxnLst/>
            <a:rect l="l" t="t" r="r" b="b"/>
            <a:pathLst>
              <a:path w="4224020" h="2611120">
                <a:moveTo>
                  <a:pt x="0" y="2610840"/>
                </a:moveTo>
                <a:lnTo>
                  <a:pt x="4223943" y="2610840"/>
                </a:lnTo>
                <a:lnTo>
                  <a:pt x="4223943" y="0"/>
                </a:lnTo>
                <a:lnTo>
                  <a:pt x="0" y="0"/>
                </a:lnTo>
                <a:lnTo>
                  <a:pt x="0" y="26108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34454" y="3623183"/>
            <a:ext cx="4213612" cy="25149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24122" y="3623195"/>
            <a:ext cx="4224020" cy="2611120"/>
          </a:xfrm>
          <a:custGeom>
            <a:avLst/>
            <a:gdLst/>
            <a:ahLst/>
            <a:cxnLst/>
            <a:rect l="l" t="t" r="r" b="b"/>
            <a:pathLst>
              <a:path w="4224020" h="2611120">
                <a:moveTo>
                  <a:pt x="0" y="2610840"/>
                </a:moveTo>
                <a:lnTo>
                  <a:pt x="4223943" y="2610840"/>
                </a:lnTo>
                <a:lnTo>
                  <a:pt x="4223943" y="0"/>
                </a:lnTo>
                <a:lnTo>
                  <a:pt x="0" y="0"/>
                </a:lnTo>
                <a:lnTo>
                  <a:pt x="0" y="2610840"/>
                </a:lnTo>
                <a:close/>
              </a:path>
            </a:pathLst>
          </a:custGeom>
          <a:ln w="3175">
            <a:solidFill>
              <a:srgbClr val="2120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168045" y="1727326"/>
            <a:ext cx="2317457" cy="14725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68045" y="1727326"/>
            <a:ext cx="2317750" cy="1472565"/>
          </a:xfrm>
          <a:custGeom>
            <a:avLst/>
            <a:gdLst/>
            <a:ahLst/>
            <a:cxnLst/>
            <a:rect l="l" t="t" r="r" b="b"/>
            <a:pathLst>
              <a:path w="2317750" h="1472564">
                <a:moveTo>
                  <a:pt x="0" y="1472552"/>
                </a:moveTo>
                <a:lnTo>
                  <a:pt x="2317457" y="1472552"/>
                </a:lnTo>
                <a:lnTo>
                  <a:pt x="2317457" y="0"/>
                </a:lnTo>
                <a:lnTo>
                  <a:pt x="0" y="0"/>
                </a:lnTo>
                <a:lnTo>
                  <a:pt x="0" y="1472552"/>
                </a:lnTo>
                <a:close/>
              </a:path>
            </a:pathLst>
          </a:custGeom>
          <a:ln w="3175">
            <a:solidFill>
              <a:srgbClr val="2120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66661" y="3201273"/>
            <a:ext cx="2320239" cy="725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22662" y="6237655"/>
            <a:ext cx="4226877" cy="1320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98564" y="6546659"/>
            <a:ext cx="2505456" cy="782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499" y="438807"/>
            <a:ext cx="3870877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215E9E"/>
                </a:solidFill>
                <a:latin typeface="Montserrat-Black"/>
                <a:cs typeface="Montserrat-Black"/>
              </a:rPr>
              <a:t>Case Study: BMW </a:t>
            </a:r>
            <a:r>
              <a:rPr sz="1400" b="1" spc="-10" dirty="0">
                <a:solidFill>
                  <a:srgbClr val="215E9E"/>
                </a:solidFill>
                <a:latin typeface="Montserrat-Black"/>
                <a:cs typeface="Montserrat-Black"/>
              </a:rPr>
              <a:t>of </a:t>
            </a:r>
            <a:r>
              <a:rPr sz="1400" b="1" dirty="0">
                <a:solidFill>
                  <a:srgbClr val="215E9E"/>
                </a:solidFill>
                <a:latin typeface="Montserrat-Black"/>
                <a:cs typeface="Montserrat-Black"/>
              </a:rPr>
              <a:t>San</a:t>
            </a:r>
            <a:r>
              <a:rPr sz="1400" b="1" spc="-70" dirty="0">
                <a:solidFill>
                  <a:srgbClr val="215E9E"/>
                </a:solidFill>
                <a:latin typeface="Montserrat-Black"/>
                <a:cs typeface="Montserrat-Black"/>
              </a:rPr>
              <a:t> </a:t>
            </a:r>
            <a:r>
              <a:rPr sz="1400" b="1" spc="-5" dirty="0">
                <a:solidFill>
                  <a:srgbClr val="215E9E"/>
                </a:solidFill>
                <a:latin typeface="Montserrat-Black"/>
                <a:cs typeface="Montserrat-Black"/>
              </a:rPr>
              <a:t>Francisco</a:t>
            </a:r>
            <a:endParaRPr sz="1400" dirty="0">
              <a:latin typeface="Montserrat-Black"/>
              <a:cs typeface="Montserrat-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78600" y="650831"/>
            <a:ext cx="2921635" cy="146240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00" b="1" spc="-15" dirty="0">
                <a:solidFill>
                  <a:srgbClr val="215E9E"/>
                </a:solidFill>
                <a:latin typeface="Montserrat"/>
                <a:cs typeface="Montserrat"/>
              </a:rPr>
              <a:t>The</a:t>
            </a:r>
            <a:r>
              <a:rPr sz="1000" b="1" spc="-95" dirty="0">
                <a:solidFill>
                  <a:srgbClr val="215E9E"/>
                </a:solidFill>
                <a:latin typeface="Montserrat"/>
                <a:cs typeface="Montserrat"/>
              </a:rPr>
              <a:t> </a:t>
            </a:r>
            <a:r>
              <a:rPr sz="1000" b="1" spc="-5" dirty="0">
                <a:solidFill>
                  <a:srgbClr val="215E9E"/>
                </a:solidFill>
                <a:latin typeface="Montserrat"/>
                <a:cs typeface="Montserrat"/>
              </a:rPr>
              <a:t>why</a:t>
            </a:r>
            <a:endParaRPr sz="1000">
              <a:latin typeface="Montserrat"/>
              <a:cs typeface="Montserrat"/>
            </a:endParaRPr>
          </a:p>
          <a:p>
            <a:pPr marL="12700" marR="5080">
              <a:lnSpc>
                <a:spcPts val="1400"/>
              </a:lnSpc>
              <a:spcBef>
                <a:spcPts val="75"/>
              </a:spcBef>
            </a:pP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When we looked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at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how BMW of San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Francisco’s</a:t>
            </a:r>
            <a:r>
              <a:rPr sz="900" spc="-13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listing 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appeared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on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the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four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major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data providers, we found 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that there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were discrepancies with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their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listing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and 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what Acxiom was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reporting.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When we further delved  into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the “details” section,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it became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clear that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Acxiom  was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reporting the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wrong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address that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had been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seen 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on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so many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listing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sites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— 75 Howard</a:t>
            </a:r>
            <a:r>
              <a:rPr sz="900" spc="-7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Street.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78600" y="4100574"/>
            <a:ext cx="2883535" cy="127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0805">
              <a:lnSpc>
                <a:spcPct val="129600"/>
              </a:lnSpc>
              <a:spcBef>
                <a:spcPts val="100"/>
              </a:spcBef>
            </a:pP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BMW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of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San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Francisco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had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their information correct 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on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three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out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of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the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four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major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dataproviders,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but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their  address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was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listed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incorrectly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in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many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places.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It’s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not</a:t>
            </a:r>
            <a:endParaRPr sz="900">
              <a:latin typeface="Open Sans"/>
              <a:cs typeface="Open Sans"/>
            </a:endParaRPr>
          </a:p>
          <a:p>
            <a:pPr marL="12700" marR="5080">
              <a:lnSpc>
                <a:spcPct val="129600"/>
              </a:lnSpc>
            </a:pP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enough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to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work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with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one,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two,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or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even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three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of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the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four  major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data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providers.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When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a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business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has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incorrect  information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on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even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one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of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these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major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web</a:t>
            </a:r>
            <a:r>
              <a:rPr sz="900" spc="-4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influences, 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that</a:t>
            </a:r>
            <a:r>
              <a:rPr sz="900" spc="-5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information</a:t>
            </a:r>
            <a:r>
              <a:rPr sz="900" spc="-5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is</a:t>
            </a:r>
            <a:r>
              <a:rPr sz="900" spc="-5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disseminated</a:t>
            </a:r>
            <a:r>
              <a:rPr sz="900" spc="-5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all</a:t>
            </a:r>
            <a:r>
              <a:rPr sz="900" spc="-5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over</a:t>
            </a:r>
            <a:r>
              <a:rPr sz="900" spc="-5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Open Sans"/>
                <a:cs typeface="Open Sans"/>
              </a:rPr>
              <a:t>the</a:t>
            </a:r>
            <a:r>
              <a:rPr sz="900" spc="-5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Open Sans"/>
                <a:cs typeface="Open Sans"/>
              </a:rPr>
              <a:t>web.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91668" y="2271585"/>
            <a:ext cx="2874251" cy="16480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91668" y="2271585"/>
            <a:ext cx="2893695" cy="1648460"/>
          </a:xfrm>
          <a:custGeom>
            <a:avLst/>
            <a:gdLst/>
            <a:ahLst/>
            <a:cxnLst/>
            <a:rect l="l" t="t" r="r" b="b"/>
            <a:pathLst>
              <a:path w="2893695" h="1648460">
                <a:moveTo>
                  <a:pt x="0" y="1648078"/>
                </a:moveTo>
                <a:lnTo>
                  <a:pt x="2893644" y="1648078"/>
                </a:lnTo>
                <a:lnTo>
                  <a:pt x="2893644" y="0"/>
                </a:lnTo>
                <a:lnTo>
                  <a:pt x="0" y="0"/>
                </a:lnTo>
                <a:lnTo>
                  <a:pt x="0" y="1648078"/>
                </a:lnTo>
                <a:close/>
              </a:path>
            </a:pathLst>
          </a:custGeom>
          <a:ln w="3175">
            <a:solidFill>
              <a:srgbClr val="2120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90080" y="3921252"/>
            <a:ext cx="2896208" cy="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8584" y="1457934"/>
            <a:ext cx="1526252" cy="3721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21192" y="1484820"/>
            <a:ext cx="2114443" cy="38865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71987" y="1457934"/>
            <a:ext cx="2114447" cy="19754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315377" y="3551877"/>
            <a:ext cx="1676400" cy="339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30"/>
              </a:lnSpc>
            </a:pPr>
            <a:r>
              <a:rPr sz="1100" dirty="0">
                <a:solidFill>
                  <a:srgbClr val="AB3D31"/>
                </a:solidFill>
                <a:latin typeface="PT Sans"/>
                <a:cs typeface="PT Sans"/>
              </a:rPr>
              <a:t>Recurring </a:t>
            </a:r>
            <a:r>
              <a:rPr sz="1100" spc="0" dirty="0">
                <a:solidFill>
                  <a:srgbClr val="AB3D31"/>
                </a:solidFill>
                <a:latin typeface="PT Sans"/>
                <a:cs typeface="PT Sans"/>
              </a:rPr>
              <a:t>erroneous</a:t>
            </a:r>
            <a:r>
              <a:rPr sz="1100" spc="-5" dirty="0">
                <a:solidFill>
                  <a:srgbClr val="AB3D31"/>
                </a:solidFill>
                <a:latin typeface="PT Sans"/>
                <a:cs typeface="PT Sans"/>
              </a:rPr>
              <a:t> </a:t>
            </a:r>
            <a:r>
              <a:rPr sz="1100" spc="0" dirty="0">
                <a:solidFill>
                  <a:srgbClr val="AB3D31"/>
                </a:solidFill>
                <a:latin typeface="PT Sans"/>
                <a:cs typeface="PT Sans"/>
              </a:rPr>
              <a:t>listing:</a:t>
            </a:r>
            <a:endParaRPr sz="1100">
              <a:latin typeface="PT Sans"/>
              <a:cs typeface="PT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r>
              <a:rPr sz="1100" spc="5" dirty="0">
                <a:solidFill>
                  <a:srgbClr val="AB3D31"/>
                </a:solidFill>
                <a:latin typeface="PT Sans"/>
                <a:cs typeface="PT Sans"/>
              </a:rPr>
              <a:t>75 Howard</a:t>
            </a:r>
            <a:r>
              <a:rPr sz="1100" spc="-90" dirty="0">
                <a:solidFill>
                  <a:srgbClr val="AB3D31"/>
                </a:solidFill>
                <a:latin typeface="PT Sans"/>
                <a:cs typeface="PT Sans"/>
              </a:rPr>
              <a:t> </a:t>
            </a:r>
            <a:r>
              <a:rPr sz="1100" spc="0" dirty="0">
                <a:solidFill>
                  <a:srgbClr val="AB3D31"/>
                </a:solidFill>
                <a:latin typeface="PT Sans"/>
                <a:cs typeface="PT Sans"/>
              </a:rPr>
              <a:t>St</a:t>
            </a:r>
            <a:endParaRPr sz="1100">
              <a:latin typeface="PT Sans"/>
              <a:cs typeface="PT San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43886" y="2660743"/>
            <a:ext cx="946785" cy="805815"/>
          </a:xfrm>
          <a:custGeom>
            <a:avLst/>
            <a:gdLst/>
            <a:ahLst/>
            <a:cxnLst/>
            <a:rect l="l" t="t" r="r" b="b"/>
            <a:pathLst>
              <a:path w="946785" h="805814">
                <a:moveTo>
                  <a:pt x="946734" y="805586"/>
                </a:moveTo>
                <a:lnTo>
                  <a:pt x="0" y="0"/>
                </a:lnTo>
              </a:path>
            </a:pathLst>
          </a:custGeom>
          <a:ln w="11887">
            <a:solidFill>
              <a:srgbClr val="AB3D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48786" y="2387744"/>
            <a:ext cx="54610" cy="1078865"/>
          </a:xfrm>
          <a:custGeom>
            <a:avLst/>
            <a:gdLst/>
            <a:ahLst/>
            <a:cxnLst/>
            <a:rect l="l" t="t" r="r" b="b"/>
            <a:pathLst>
              <a:path w="54610" h="1078864">
                <a:moveTo>
                  <a:pt x="54076" y="1078585"/>
                </a:moveTo>
                <a:lnTo>
                  <a:pt x="0" y="0"/>
                </a:lnTo>
              </a:path>
            </a:pathLst>
          </a:custGeom>
          <a:ln w="11887">
            <a:solidFill>
              <a:srgbClr val="AB3D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46775" y="3798623"/>
            <a:ext cx="3144520" cy="139700"/>
          </a:xfrm>
          <a:custGeom>
            <a:avLst/>
            <a:gdLst/>
            <a:ahLst/>
            <a:cxnLst/>
            <a:rect l="l" t="t" r="r" b="b"/>
            <a:pathLst>
              <a:path w="3144520" h="139700">
                <a:moveTo>
                  <a:pt x="3144354" y="0"/>
                </a:moveTo>
                <a:lnTo>
                  <a:pt x="0" y="139077"/>
                </a:lnTo>
              </a:path>
            </a:pathLst>
          </a:custGeom>
          <a:ln w="11887">
            <a:solidFill>
              <a:srgbClr val="AB3D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46527" y="2122136"/>
            <a:ext cx="3149600" cy="1451610"/>
          </a:xfrm>
          <a:custGeom>
            <a:avLst/>
            <a:gdLst/>
            <a:ahLst/>
            <a:cxnLst/>
            <a:rect l="l" t="t" r="r" b="b"/>
            <a:pathLst>
              <a:path w="3149600" h="1451610">
                <a:moveTo>
                  <a:pt x="3149206" y="1451127"/>
                </a:moveTo>
                <a:lnTo>
                  <a:pt x="0" y="0"/>
                </a:lnTo>
              </a:path>
            </a:pathLst>
          </a:custGeom>
          <a:ln w="11887">
            <a:solidFill>
              <a:srgbClr val="AB3D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92468" y="1808514"/>
            <a:ext cx="1123315" cy="1662430"/>
          </a:xfrm>
          <a:custGeom>
            <a:avLst/>
            <a:gdLst/>
            <a:ahLst/>
            <a:cxnLst/>
            <a:rect l="l" t="t" r="r" b="b"/>
            <a:pathLst>
              <a:path w="1123314" h="1662429">
                <a:moveTo>
                  <a:pt x="1122908" y="1662341"/>
                </a:moveTo>
                <a:lnTo>
                  <a:pt x="0" y="0"/>
                </a:lnTo>
              </a:path>
            </a:pathLst>
          </a:custGeom>
          <a:ln w="11887">
            <a:solidFill>
              <a:srgbClr val="AB3D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82498" y="3252130"/>
            <a:ext cx="3208655" cy="421640"/>
          </a:xfrm>
          <a:custGeom>
            <a:avLst/>
            <a:gdLst/>
            <a:ahLst/>
            <a:cxnLst/>
            <a:rect l="l" t="t" r="r" b="b"/>
            <a:pathLst>
              <a:path w="3208654" h="421639">
                <a:moveTo>
                  <a:pt x="3208121" y="421322"/>
                </a:moveTo>
                <a:lnTo>
                  <a:pt x="0" y="0"/>
                </a:lnTo>
              </a:path>
            </a:pathLst>
          </a:custGeom>
          <a:ln w="11887">
            <a:solidFill>
              <a:srgbClr val="AB3D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46520" y="3955516"/>
            <a:ext cx="3148330" cy="874394"/>
          </a:xfrm>
          <a:custGeom>
            <a:avLst/>
            <a:gdLst/>
            <a:ahLst/>
            <a:cxnLst/>
            <a:rect l="l" t="t" r="r" b="b"/>
            <a:pathLst>
              <a:path w="3148329" h="874395">
                <a:moveTo>
                  <a:pt x="3147949" y="0"/>
                </a:moveTo>
                <a:lnTo>
                  <a:pt x="0" y="873823"/>
                </a:lnTo>
              </a:path>
            </a:pathLst>
          </a:custGeom>
          <a:ln w="11887">
            <a:solidFill>
              <a:srgbClr val="AB3D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8584" y="1346517"/>
            <a:ext cx="5960110" cy="4025265"/>
          </a:xfrm>
          <a:custGeom>
            <a:avLst/>
            <a:gdLst/>
            <a:ahLst/>
            <a:cxnLst/>
            <a:rect l="l" t="t" r="r" b="b"/>
            <a:pathLst>
              <a:path w="5960110" h="4025265">
                <a:moveTo>
                  <a:pt x="0" y="4024833"/>
                </a:moveTo>
                <a:lnTo>
                  <a:pt x="5959678" y="4024833"/>
                </a:lnTo>
                <a:lnTo>
                  <a:pt x="5959678" y="0"/>
                </a:lnTo>
                <a:lnTo>
                  <a:pt x="0" y="0"/>
                </a:lnTo>
                <a:lnTo>
                  <a:pt x="0" y="4024833"/>
                </a:lnTo>
                <a:close/>
              </a:path>
            </a:pathLst>
          </a:custGeom>
          <a:ln w="3175">
            <a:solidFill>
              <a:srgbClr val="2120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6995" y="5372936"/>
            <a:ext cx="5962649" cy="1863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97096" y="3480053"/>
            <a:ext cx="2021205" cy="466725"/>
          </a:xfrm>
          <a:custGeom>
            <a:avLst/>
            <a:gdLst/>
            <a:ahLst/>
            <a:cxnLst/>
            <a:rect l="l" t="t" r="r" b="b"/>
            <a:pathLst>
              <a:path w="2021204" h="466725">
                <a:moveTo>
                  <a:pt x="0" y="466344"/>
                </a:moveTo>
                <a:lnTo>
                  <a:pt x="2020824" y="466344"/>
                </a:lnTo>
                <a:lnTo>
                  <a:pt x="2020824" y="0"/>
                </a:lnTo>
                <a:lnTo>
                  <a:pt x="0" y="0"/>
                </a:lnTo>
                <a:lnTo>
                  <a:pt x="0" y="4663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190621" y="3473187"/>
            <a:ext cx="2033905" cy="479425"/>
          </a:xfrm>
          <a:prstGeom prst="rect">
            <a:avLst/>
          </a:prstGeom>
          <a:ln w="11887">
            <a:solidFill>
              <a:srgbClr val="AB3D31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562610" marR="283845" indent="-269240">
              <a:lnSpc>
                <a:spcPct val="100000"/>
              </a:lnSpc>
              <a:spcBef>
                <a:spcPts val="5"/>
              </a:spcBef>
            </a:pPr>
            <a:r>
              <a:rPr sz="800" b="1" dirty="0">
                <a:solidFill>
                  <a:srgbClr val="991518"/>
                </a:solidFill>
                <a:latin typeface="Montserrat"/>
                <a:cs typeface="Montserrat"/>
              </a:rPr>
              <a:t>Recurring erroneous listing:  75 </a:t>
            </a:r>
            <a:r>
              <a:rPr sz="800" b="1" spc="-5" dirty="0">
                <a:solidFill>
                  <a:srgbClr val="991518"/>
                </a:solidFill>
                <a:latin typeface="Montserrat"/>
                <a:cs typeface="Montserrat"/>
              </a:rPr>
              <a:t>Howard</a:t>
            </a:r>
            <a:r>
              <a:rPr sz="800" b="1" spc="-100" dirty="0">
                <a:solidFill>
                  <a:srgbClr val="991518"/>
                </a:solidFill>
                <a:latin typeface="Montserrat"/>
                <a:cs typeface="Montserrat"/>
              </a:rPr>
              <a:t> </a:t>
            </a:r>
            <a:r>
              <a:rPr sz="800" b="1" dirty="0">
                <a:solidFill>
                  <a:srgbClr val="991518"/>
                </a:solidFill>
                <a:latin typeface="Montserrat"/>
                <a:cs typeface="Montserrat"/>
              </a:rPr>
              <a:t>Street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0171" y="5602096"/>
            <a:ext cx="9010015" cy="1127760"/>
          </a:xfrm>
          <a:prstGeom prst="rect">
            <a:avLst/>
          </a:prstGeom>
          <a:solidFill>
            <a:srgbClr val="DFDDDC"/>
          </a:solidFill>
          <a:ln w="3175">
            <a:solidFill>
              <a:srgbClr val="21201F"/>
            </a:solidFill>
          </a:ln>
        </p:spPr>
        <p:txBody>
          <a:bodyPr vert="horz" wrap="square" lIns="0" tIns="91440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720"/>
              </a:spcBef>
            </a:pPr>
            <a:r>
              <a:rPr sz="1000" b="1" spc="-15" dirty="0">
                <a:solidFill>
                  <a:srgbClr val="25408F"/>
                </a:solidFill>
                <a:latin typeface="Montserrat"/>
                <a:cs typeface="Montserrat"/>
              </a:rPr>
              <a:t>The </a:t>
            </a:r>
            <a:r>
              <a:rPr sz="1000" b="1" dirty="0">
                <a:solidFill>
                  <a:srgbClr val="25408F"/>
                </a:solidFill>
                <a:latin typeface="Montserrat"/>
                <a:cs typeface="Montserrat"/>
              </a:rPr>
              <a:t>Solution — Listing</a:t>
            </a:r>
            <a:r>
              <a:rPr sz="1000" b="1" spc="-85" dirty="0">
                <a:solidFill>
                  <a:srgbClr val="25408F"/>
                </a:solidFill>
                <a:latin typeface="Montserrat"/>
                <a:cs typeface="Montserrat"/>
              </a:rPr>
              <a:t> </a:t>
            </a:r>
            <a:r>
              <a:rPr sz="1000" b="1" dirty="0">
                <a:solidFill>
                  <a:srgbClr val="25408F"/>
                </a:solidFill>
                <a:latin typeface="Montserrat"/>
                <a:cs typeface="Montserrat"/>
              </a:rPr>
              <a:t>Distribution</a:t>
            </a:r>
            <a:endParaRPr sz="1000">
              <a:latin typeface="Montserrat"/>
              <a:cs typeface="Montserrat"/>
            </a:endParaRPr>
          </a:p>
          <a:p>
            <a:pPr marL="95885" marR="83185">
              <a:lnSpc>
                <a:spcPts val="1400"/>
              </a:lnSpc>
              <a:spcBef>
                <a:spcPts val="75"/>
              </a:spcBef>
            </a:pP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Listing Distribution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is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part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of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our Listing Builder software. Listing Builder has several components that help businesses improve local search, reach consumers and correct  and verify business listing information.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We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partner with all four major listing data providers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—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Factual, Acxiom, Infogroup, and Neustar (Localeze) </a:t>
            </a:r>
            <a:r>
              <a:rPr sz="900" dirty="0">
                <a:solidFill>
                  <a:srgbClr val="414042"/>
                </a:solidFill>
                <a:latin typeface="Open Sans"/>
                <a:cs typeface="Open Sans"/>
              </a:rPr>
              <a:t>—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which are trusted by  more than 300 listing directories, from prominent networks such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as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Urbanspoon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to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major auto manufacturers using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it in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their navigation systems. Our system ensures  correct business listing information with all four providers, and transparency reporting when that data </a:t>
            </a:r>
            <a:r>
              <a:rPr sz="900" spc="-5" dirty="0">
                <a:solidFill>
                  <a:srgbClr val="414042"/>
                </a:solidFill>
                <a:latin typeface="Open Sans"/>
                <a:cs typeface="Open Sans"/>
              </a:rPr>
              <a:t>is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taken</a:t>
            </a:r>
            <a:r>
              <a:rPr sz="900" spc="-12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900" spc="-10" dirty="0">
                <a:solidFill>
                  <a:srgbClr val="414042"/>
                </a:solidFill>
                <a:latin typeface="Open Sans"/>
                <a:cs typeface="Open Sans"/>
              </a:rPr>
              <a:t>up.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56995" y="6732778"/>
            <a:ext cx="9016188" cy="2817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944100" cy="56761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20053"/>
            <a:ext cx="9944100" cy="1256665"/>
          </a:xfrm>
          <a:custGeom>
            <a:avLst/>
            <a:gdLst/>
            <a:ahLst/>
            <a:cxnLst/>
            <a:rect l="l" t="t" r="r" b="b"/>
            <a:pathLst>
              <a:path w="9944100" h="1256665">
                <a:moveTo>
                  <a:pt x="0" y="1256284"/>
                </a:moveTo>
                <a:lnTo>
                  <a:pt x="9944100" y="1256284"/>
                </a:lnTo>
                <a:lnTo>
                  <a:pt x="9944100" y="0"/>
                </a:lnTo>
                <a:lnTo>
                  <a:pt x="0" y="0"/>
                </a:lnTo>
                <a:lnTo>
                  <a:pt x="0" y="1256284"/>
                </a:lnTo>
                <a:close/>
              </a:path>
            </a:pathLst>
          </a:custGeom>
          <a:solidFill>
            <a:srgbClr val="CAC7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636005"/>
            <a:ext cx="9944100" cy="384175"/>
          </a:xfrm>
          <a:custGeom>
            <a:avLst/>
            <a:gdLst/>
            <a:ahLst/>
            <a:cxnLst/>
            <a:rect l="l" t="t" r="r" b="b"/>
            <a:pathLst>
              <a:path w="9944100" h="384175">
                <a:moveTo>
                  <a:pt x="0" y="384048"/>
                </a:moveTo>
                <a:lnTo>
                  <a:pt x="9944100" y="384048"/>
                </a:lnTo>
                <a:lnTo>
                  <a:pt x="9944100" y="0"/>
                </a:lnTo>
                <a:lnTo>
                  <a:pt x="0" y="0"/>
                </a:lnTo>
                <a:lnTo>
                  <a:pt x="0" y="384048"/>
                </a:lnTo>
                <a:close/>
              </a:path>
            </a:pathLst>
          </a:custGeom>
          <a:solidFill>
            <a:srgbClr val="215E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6338"/>
            <a:ext cx="9944100" cy="382270"/>
          </a:xfrm>
          <a:custGeom>
            <a:avLst/>
            <a:gdLst/>
            <a:ahLst/>
            <a:cxnLst/>
            <a:rect l="l" t="t" r="r" b="b"/>
            <a:pathLst>
              <a:path w="9944100" h="382270">
                <a:moveTo>
                  <a:pt x="0" y="381761"/>
                </a:moveTo>
                <a:lnTo>
                  <a:pt x="9944100" y="381761"/>
                </a:lnTo>
                <a:lnTo>
                  <a:pt x="9944100" y="0"/>
                </a:lnTo>
                <a:lnTo>
                  <a:pt x="0" y="0"/>
                </a:lnTo>
                <a:lnTo>
                  <a:pt x="0" y="381761"/>
                </a:lnTo>
                <a:close/>
              </a:path>
            </a:pathLst>
          </a:custGeom>
          <a:solidFill>
            <a:srgbClr val="215E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0" y="5746847"/>
            <a:ext cx="994410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607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Montserrat"/>
                <a:cs typeface="Montserrat"/>
              </a:rPr>
              <a:t>Learn more about </a:t>
            </a:r>
            <a:r>
              <a:rPr sz="1150" b="1" spc="-10" dirty="0">
                <a:solidFill>
                  <a:srgbClr val="FFFFFF"/>
                </a:solidFill>
                <a:latin typeface="Montserrat"/>
                <a:cs typeface="Montserrat"/>
              </a:rPr>
              <a:t>how </a:t>
            </a:r>
            <a:r>
              <a:rPr sz="1150" b="1" dirty="0">
                <a:solidFill>
                  <a:srgbClr val="FFFFFF"/>
                </a:solidFill>
                <a:latin typeface="Montserrat"/>
                <a:cs typeface="Montserrat"/>
              </a:rPr>
              <a:t>our Digital Solutions </a:t>
            </a:r>
            <a:r>
              <a:rPr sz="1150" b="1" spc="-5" dirty="0">
                <a:solidFill>
                  <a:srgbClr val="FFFFFF"/>
                </a:solidFill>
                <a:latin typeface="Montserrat"/>
                <a:cs typeface="Montserrat"/>
              </a:rPr>
              <a:t>can </a:t>
            </a:r>
            <a:r>
              <a:rPr sz="1150" b="1" dirty="0">
                <a:solidFill>
                  <a:srgbClr val="FFFFFF"/>
                </a:solidFill>
                <a:latin typeface="Montserrat"/>
                <a:cs typeface="Montserrat"/>
              </a:rPr>
              <a:t>increase </a:t>
            </a:r>
            <a:r>
              <a:rPr sz="1150" b="1" spc="-5" dirty="0">
                <a:solidFill>
                  <a:srgbClr val="FFFFFF"/>
                </a:solidFill>
                <a:latin typeface="Montserrat"/>
                <a:cs typeface="Montserrat"/>
              </a:rPr>
              <a:t>YOUR </a:t>
            </a:r>
            <a:r>
              <a:rPr sz="1150" b="1" dirty="0">
                <a:solidFill>
                  <a:srgbClr val="FFFFFF"/>
                </a:solidFill>
                <a:latin typeface="Montserrat"/>
                <a:cs typeface="Montserrat"/>
              </a:rPr>
              <a:t>business. </a:t>
            </a:r>
            <a:r>
              <a:rPr sz="1150" b="1" spc="-5" dirty="0">
                <a:solidFill>
                  <a:srgbClr val="FFFFFF"/>
                </a:solidFill>
                <a:latin typeface="Montserrat"/>
                <a:cs typeface="Montserrat"/>
              </a:rPr>
              <a:t>Contact </a:t>
            </a:r>
            <a:r>
              <a:rPr sz="1150" b="1" dirty="0">
                <a:solidFill>
                  <a:srgbClr val="FFFFFF"/>
                </a:solidFill>
                <a:latin typeface="Montserrat"/>
                <a:cs typeface="Montserrat"/>
              </a:rPr>
              <a:t>us</a:t>
            </a:r>
            <a:r>
              <a:rPr sz="1150" b="1" spc="-3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Montserrat"/>
                <a:cs typeface="Montserrat"/>
              </a:rPr>
              <a:t>today!</a:t>
            </a:r>
            <a:endParaRPr sz="1150">
              <a:latin typeface="Montserrat"/>
              <a:cs typeface="Montserra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2650" y="611898"/>
            <a:ext cx="3625875" cy="630557"/>
          </a:xfrm>
          <a:prstGeom prst="rect">
            <a:avLst/>
          </a:prstGeom>
          <a:solidFill>
            <a:srgbClr val="000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13335" indent="226695">
              <a:lnSpc>
                <a:spcPts val="1330"/>
              </a:lnSpc>
            </a:pPr>
            <a:r>
              <a:rPr sz="1150" b="1" dirty="0">
                <a:solidFill>
                  <a:srgbClr val="FFFFFF"/>
                </a:solidFill>
                <a:latin typeface="Montserrat"/>
                <a:cs typeface="Montserrat"/>
              </a:rPr>
              <a:t>Can </a:t>
            </a:r>
            <a:r>
              <a:rPr sz="1150" b="1" spc="-10" dirty="0">
                <a:solidFill>
                  <a:srgbClr val="FFFFFF"/>
                </a:solidFill>
                <a:latin typeface="Montserrat"/>
                <a:cs typeface="Montserrat"/>
              </a:rPr>
              <a:t>they </a:t>
            </a:r>
            <a:r>
              <a:rPr sz="1150" b="1" dirty="0">
                <a:solidFill>
                  <a:srgbClr val="FFFFFF"/>
                </a:solidFill>
                <a:latin typeface="Montserrat"/>
                <a:cs typeface="Montserrat"/>
              </a:rPr>
              <a:t>find </a:t>
            </a:r>
            <a:r>
              <a:rPr sz="1150" b="1" spc="-10" dirty="0">
                <a:solidFill>
                  <a:srgbClr val="FFFFFF"/>
                </a:solidFill>
                <a:latin typeface="Montserrat"/>
                <a:cs typeface="Montserrat"/>
              </a:rPr>
              <a:t>you, </a:t>
            </a:r>
            <a:r>
              <a:rPr sz="1150" b="1" dirty="0">
                <a:solidFill>
                  <a:srgbClr val="FFFFFF"/>
                </a:solidFill>
                <a:latin typeface="Montserrat"/>
                <a:cs typeface="Montserrat"/>
              </a:rPr>
              <a:t>or will </a:t>
            </a:r>
            <a:r>
              <a:rPr sz="1150" b="1" spc="-10" dirty="0">
                <a:solidFill>
                  <a:srgbClr val="FFFFFF"/>
                </a:solidFill>
                <a:latin typeface="Montserrat"/>
                <a:cs typeface="Montserrat"/>
              </a:rPr>
              <a:t>they </a:t>
            </a:r>
            <a:r>
              <a:rPr sz="1150" b="1" spc="-5" dirty="0">
                <a:solidFill>
                  <a:srgbClr val="FFFFFF"/>
                </a:solidFill>
                <a:latin typeface="Montserrat"/>
                <a:cs typeface="Montserrat"/>
              </a:rPr>
              <a:t>drive </a:t>
            </a:r>
            <a:r>
              <a:rPr sz="1150" b="1" dirty="0">
                <a:solidFill>
                  <a:srgbClr val="FFFFFF"/>
                </a:solidFill>
                <a:latin typeface="Montserrat"/>
                <a:cs typeface="Montserrat"/>
              </a:rPr>
              <a:t>on</a:t>
            </a:r>
            <a:r>
              <a:rPr sz="1150" b="1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b="1" spc="-10" dirty="0">
                <a:solidFill>
                  <a:srgbClr val="FFFFFF"/>
                </a:solidFill>
                <a:latin typeface="Montserrat"/>
                <a:cs typeface="Montserrat"/>
              </a:rPr>
              <a:t>by?</a:t>
            </a:r>
            <a:endParaRPr sz="1150" dirty="0">
              <a:latin typeface="Montserrat"/>
              <a:cs typeface="Montserrat"/>
            </a:endParaRPr>
          </a:p>
          <a:p>
            <a:pPr marL="960119" marR="93345" indent="-946785">
              <a:lnSpc>
                <a:spcPct val="137700"/>
              </a:lnSpc>
            </a:pPr>
            <a:r>
              <a:rPr sz="1150" b="1" dirty="0">
                <a:solidFill>
                  <a:srgbClr val="FFFFFF"/>
                </a:solidFill>
                <a:latin typeface="Montserrat"/>
                <a:cs typeface="Montserrat"/>
              </a:rPr>
              <a:t>Be sure </a:t>
            </a:r>
            <a:r>
              <a:rPr sz="1150" b="1" spc="-5" dirty="0">
                <a:solidFill>
                  <a:srgbClr val="FFFFFF"/>
                </a:solidFill>
                <a:latin typeface="Montserrat"/>
                <a:cs typeface="Montserrat"/>
              </a:rPr>
              <a:t>you’re found </a:t>
            </a:r>
            <a:r>
              <a:rPr sz="1150" b="1" dirty="0">
                <a:solidFill>
                  <a:srgbClr val="FFFFFF"/>
                </a:solidFill>
                <a:latin typeface="Montserrat"/>
                <a:cs typeface="Montserrat"/>
              </a:rPr>
              <a:t>through </a:t>
            </a:r>
            <a:r>
              <a:rPr sz="1150" b="1" spc="-10" dirty="0">
                <a:solidFill>
                  <a:srgbClr val="FFFFFF"/>
                </a:solidFill>
                <a:latin typeface="Montserrat"/>
                <a:cs typeface="Montserrat"/>
              </a:rPr>
              <a:t>accurate</a:t>
            </a:r>
            <a:r>
              <a:rPr sz="1150" b="1" spc="-4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b="1" dirty="0">
                <a:solidFill>
                  <a:srgbClr val="FFFFFF"/>
                </a:solidFill>
                <a:latin typeface="Montserrat"/>
                <a:cs typeface="Montserrat"/>
              </a:rPr>
              <a:t>online  listings with Listing</a:t>
            </a:r>
            <a:r>
              <a:rPr sz="1150" b="1" spc="-1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b="1" dirty="0">
                <a:solidFill>
                  <a:srgbClr val="FFFFFF"/>
                </a:solidFill>
                <a:latin typeface="Montserrat"/>
                <a:cs typeface="Montserrat"/>
              </a:rPr>
              <a:t>Distribution</a:t>
            </a:r>
            <a:endParaRPr sz="1150" dirty="0">
              <a:latin typeface="Montserrat"/>
              <a:cs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566</Words>
  <Application>Microsoft Office PowerPoint</Application>
  <PresentationFormat>Custom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Calibri</vt:lpstr>
      <vt:lpstr>Gotham-Book</vt:lpstr>
      <vt:lpstr>Montserrat</vt:lpstr>
      <vt:lpstr>Montserrat-Black</vt:lpstr>
      <vt:lpstr>Montserrat-Light</vt:lpstr>
      <vt:lpstr>Montserrat-SemiBold</vt:lpstr>
      <vt:lpstr>Open Sans</vt:lpstr>
      <vt:lpstr>OpenSans-Light</vt:lpstr>
      <vt:lpstr>PT Sans</vt:lpstr>
      <vt:lpstr>Times New Roman</vt:lpstr>
      <vt:lpstr>Office Theme</vt:lpstr>
      <vt:lpstr>BMW of San Francisco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BMW of San Francisco</dc:title>
  <cp:lastModifiedBy>Daniel</cp:lastModifiedBy>
  <cp:revision>2</cp:revision>
  <dcterms:created xsi:type="dcterms:W3CDTF">2017-05-08T11:48:51Z</dcterms:created>
  <dcterms:modified xsi:type="dcterms:W3CDTF">2022-04-28T17:54:39Z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2017-05-08T00:00:00Z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2017-05-08T00:00:00Z</vt:filetime>
  </property>
</Properties>
</file>